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34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88" r:id="rId3"/>
    <p:sldId id="290" r:id="rId4"/>
    <p:sldId id="258" r:id="rId5"/>
    <p:sldId id="291" r:id="rId6"/>
    <p:sldId id="292" r:id="rId7"/>
    <p:sldId id="293" r:id="rId8"/>
    <p:sldId id="300" r:id="rId9"/>
    <p:sldId id="301" r:id="rId10"/>
    <p:sldId id="302" r:id="rId11"/>
    <p:sldId id="303" r:id="rId12"/>
    <p:sldId id="294" r:id="rId13"/>
    <p:sldId id="295" r:id="rId14"/>
    <p:sldId id="266" r:id="rId15"/>
    <p:sldId id="267" r:id="rId16"/>
    <p:sldId id="269" r:id="rId17"/>
    <p:sldId id="304" r:id="rId18"/>
    <p:sldId id="270" r:id="rId19"/>
    <p:sldId id="289" r:id="rId20"/>
    <p:sldId id="272" r:id="rId21"/>
    <p:sldId id="276" r:id="rId22"/>
    <p:sldId id="277" r:id="rId23"/>
    <p:sldId id="280" r:id="rId24"/>
    <p:sldId id="298" r:id="rId25"/>
    <p:sldId id="281" r:id="rId26"/>
    <p:sldId id="305" r:id="rId27"/>
    <p:sldId id="282" r:id="rId28"/>
    <p:sldId id="283" r:id="rId29"/>
    <p:sldId id="284" r:id="rId30"/>
    <p:sldId id="285" r:id="rId31"/>
    <p:sldId id="286" r:id="rId32"/>
    <p:sldId id="297" r:id="rId33"/>
    <p:sldId id="287" r:id="rId34"/>
  </p:sldIdLst>
  <p:sldSz cx="6858000" cy="9144000" type="overhead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23" autoAdjust="0"/>
    <p:restoredTop sz="96239" autoAdjust="0"/>
  </p:normalViewPr>
  <p:slideViewPr>
    <p:cSldViewPr>
      <p:cViewPr>
        <p:scale>
          <a:sx n="49" d="100"/>
          <a:sy n="49" d="100"/>
        </p:scale>
        <p:origin x="1848" y="111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1824" y="-84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image" Target="../media/image8.wmf"/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1" Type="http://schemas.openxmlformats.org/officeDocument/2006/relationships/image" Target="../media/image36.wmf"/><Relationship Id="rId2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7B33CACD-9007-4ABC-824F-176AE833DF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8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75075" y="550863"/>
            <a:ext cx="2054225" cy="27400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411" y="3474963"/>
            <a:ext cx="7038380" cy="329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28" tIns="48665" rIns="97328" bIns="48665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03FCC04B-D42A-4342-AA36-E0C10C602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0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22A14-2F14-4E29-A460-9A7BCCD6C1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23C3-7BA7-4E99-B2C2-A9E806C03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1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2C311-A11C-4EEC-B0D7-236127C18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E4E4D-4C6F-41B1-8CAA-822CCDFA6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3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872EE-A511-4E95-A32D-57DB5A856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F7954-03DA-4D3C-98EC-1301CE4D9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86742-6E1C-493C-82B4-A4C1BE789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F0C47-422D-4104-AEBA-86752A087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4F9BB-E6BD-40B4-8C33-F08C03FAE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0BCEB-4492-49E1-9C15-D9CD79EBD5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8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95C44-3B59-4D49-B6E8-E05195F14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smtClean="0"/>
              <a:t>Summer 2017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Summer Institutes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01B7E33-5742-43E4-9C60-A13D89774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381000" y="304800"/>
            <a:ext cx="6096000" cy="7924800"/>
          </a:xfrm>
          <a:prstGeom prst="roundRect">
            <a:avLst>
              <a:gd name="adj" fmla="val 1665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9.emf"/><Relationship Id="rId5" Type="http://schemas.openxmlformats.org/officeDocument/2006/relationships/image" Target="../media/image21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3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4.w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.bin"/><Relationship Id="rId12" Type="http://schemas.openxmlformats.org/officeDocument/2006/relationships/image" Target="../media/image40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36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7.w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38.w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1.w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2.w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4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6.w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7.w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0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2DE89C-7563-49A7-89C8-9EE9ED1425C9}" type="slidenum">
              <a:rPr lang="en-US" sz="1400" smtClean="0"/>
              <a:pPr/>
              <a:t>134</a:t>
            </a:fld>
            <a:endParaRPr lang="en-US" sz="1400" smtClean="0"/>
          </a:p>
        </p:txBody>
      </p:sp>
      <p:sp>
        <p:nvSpPr>
          <p:cNvPr id="2053" name="Text Box 2"/>
          <p:cNvSpPr txBox="1">
            <a:spLocks noChangeArrowheads="1"/>
          </p:cNvSpPr>
          <p:nvPr/>
        </p:nvSpPr>
        <p:spPr bwMode="auto">
          <a:xfrm>
            <a:off x="1371600" y="37338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b="1"/>
              <a:t>Sampling Distributions</a:t>
            </a:r>
            <a:endParaRPr lang="en-US" sz="2800"/>
          </a:p>
        </p:txBody>
      </p:sp>
      <p:sp>
        <p:nvSpPr>
          <p:cNvPr id="2054" name="Line 3"/>
          <p:cNvSpPr>
            <a:spLocks noChangeShapeType="1"/>
          </p:cNvSpPr>
          <p:nvPr/>
        </p:nvSpPr>
        <p:spPr bwMode="auto">
          <a:xfrm>
            <a:off x="1295400" y="34290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1295400" y="35814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Line 5"/>
          <p:cNvSpPr>
            <a:spLocks noChangeShapeType="1"/>
          </p:cNvSpPr>
          <p:nvPr/>
        </p:nvSpPr>
        <p:spPr bwMode="auto">
          <a:xfrm>
            <a:off x="1295400" y="44958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Line 6"/>
          <p:cNvSpPr>
            <a:spLocks noChangeShapeType="1"/>
          </p:cNvSpPr>
          <p:nvPr/>
        </p:nvSpPr>
        <p:spPr bwMode="auto">
          <a:xfrm>
            <a:off x="1295400" y="46482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143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Sums of Normal Random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4487"/>
            <a:ext cx="3408145" cy="2144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3" y="3526200"/>
            <a:ext cx="3315954" cy="2086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19" y="4746519"/>
            <a:ext cx="3219926" cy="202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73" y="5503898"/>
            <a:ext cx="3829677" cy="24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144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Sums of Normal Random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4487"/>
            <a:ext cx="3408145" cy="2144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3" y="3526200"/>
            <a:ext cx="3315954" cy="2086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19" y="4746519"/>
            <a:ext cx="3219926" cy="202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73" y="5503898"/>
            <a:ext cx="3829677" cy="2409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5243775"/>
            <a:ext cx="4277698" cy="26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145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905000"/>
            <a:ext cx="46407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central limit theorem!</a:t>
            </a:r>
          </a:p>
          <a:p>
            <a:endParaRPr lang="en-US" dirty="0" smtClean="0"/>
          </a:p>
          <a:p>
            <a:r>
              <a:rPr lang="en-US" dirty="0" smtClean="0"/>
              <a:t>Central limit theorem:</a:t>
            </a:r>
          </a:p>
          <a:p>
            <a:endParaRPr lang="en-US" dirty="0" smtClean="0"/>
          </a:p>
          <a:p>
            <a:r>
              <a:rPr lang="en-US" dirty="0" smtClean="0"/>
              <a:t>If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...,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 are independent and have the same distribution, and the variance of that distribution is σ</a:t>
            </a:r>
            <a:r>
              <a:rPr lang="en-US" baseline="30000" dirty="0" smtClean="0"/>
              <a:t>2</a:t>
            </a:r>
            <a:r>
              <a:rPr lang="en-US" dirty="0" smtClean="0"/>
              <a:t>, then if n is large,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approximately and under relatively weak conditions. </a:t>
            </a:r>
          </a:p>
          <a:p>
            <a:endParaRPr lang="en-US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 smtClean="0">
                <a:sym typeface="Symbol" pitchFamily="18" charset="2"/>
              </a:rPr>
              <a:t>In general, this applies for n  30.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 smtClean="0">
                <a:sym typeface="Symbol" pitchFamily="18" charset="2"/>
              </a:rPr>
              <a:t>As n increases, the normal approximation improves.</a:t>
            </a:r>
          </a:p>
          <a:p>
            <a:endParaRPr lang="en-US" dirty="0" smtClean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Central limit theorem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084470"/>
              </p:ext>
            </p:extLst>
          </p:nvPr>
        </p:nvGraphicFramePr>
        <p:xfrm>
          <a:off x="2286001" y="4495799"/>
          <a:ext cx="2312772" cy="1066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4" name="Equation" r:id="rId3" imgW="914400" imgH="469900" progId="Equation.3">
                  <p:embed/>
                </p:oleObj>
              </mc:Choice>
              <mc:Fallback>
                <p:oleObj name="Equation" r:id="rId3" imgW="914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4495799"/>
                        <a:ext cx="2312772" cy="1066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1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146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905000"/>
            <a:ext cx="4640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central limit theorem allows us to use the sample (X</a:t>
            </a:r>
            <a:r>
              <a:rPr lang="en-US" baseline="-25000" dirty="0" smtClean="0"/>
              <a:t>1</a:t>
            </a:r>
            <a:r>
              <a:rPr lang="en-US" dirty="0" smtClean="0"/>
              <a:t>…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 to discuss the population (μ)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do not need to know the distribution of the data to make statements about the true mean of the population!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8936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147</a:t>
            </a:fld>
            <a:endParaRPr lang="en-US" sz="1400" smtClean="0"/>
          </a:p>
        </p:txBody>
      </p:sp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Distribution of the Sample Mean </a:t>
            </a:r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0668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Text Box 4"/>
          <p:cNvSpPr txBox="1">
            <a:spLocks noChangeArrowheads="1"/>
          </p:cNvSpPr>
          <p:nvPr/>
        </p:nvSpPr>
        <p:spPr bwMode="auto">
          <a:xfrm>
            <a:off x="644525" y="1233488"/>
            <a:ext cx="56800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/>
            <a:r>
              <a:rPr lang="en-US" dirty="0"/>
              <a:t>EXAMPLE:</a:t>
            </a:r>
          </a:p>
          <a:p>
            <a:pPr>
              <a:spcBef>
                <a:spcPct val="50000"/>
              </a:spcBef>
            </a:pPr>
            <a:r>
              <a:rPr lang="en-US" dirty="0"/>
              <a:t>Suppose that for Seattle sixth grade students the mean number of missed school days is 5.4 days with a standard deviation of 2.8 days.  What is the probability that a random sample of size 49 (say Ridgecrest’s 6th graders) will have a mean number of missed days greater than 6 days?</a:t>
            </a:r>
          </a:p>
          <a:p>
            <a:pPr algn="just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229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4213ED5-3713-4C16-B932-2605603FECB1}" type="slidenum">
              <a:rPr lang="en-US" sz="1400" smtClean="0"/>
              <a:pPr/>
              <a:t>148</a:t>
            </a:fld>
            <a:endParaRPr lang="en-US" sz="1400" smtClean="0"/>
          </a:p>
        </p:txBody>
      </p:sp>
      <p:sp>
        <p:nvSpPr>
          <p:cNvPr id="12293" name="Text Box 2"/>
          <p:cNvSpPr txBox="1">
            <a:spLocks noChangeArrowheads="1"/>
          </p:cNvSpPr>
          <p:nvPr/>
        </p:nvSpPr>
        <p:spPr bwMode="auto">
          <a:xfrm>
            <a:off x="1050925" y="776288"/>
            <a:ext cx="5121275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r"/>
                <a:tab pos="1143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Find the probability that a random sample of size 49 from this population will have a mean greater than 6 days.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		 = 5.4 days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		 = 2.8 days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		n = 49</a:t>
            </a: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/>
              <a:t>	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32" y="3581400"/>
            <a:ext cx="3810223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80" y="4765174"/>
            <a:ext cx="4176700" cy="2077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70" y="7254052"/>
            <a:ext cx="5588718" cy="42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433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DD59D3-A298-447C-8F30-702CB4FFCA0E}" type="slidenum">
              <a:rPr lang="en-US" sz="1400" smtClean="0"/>
              <a:pPr/>
              <a:t>149</a:t>
            </a:fld>
            <a:endParaRPr lang="en-US" sz="1400" smtClean="0"/>
          </a:p>
        </p:txBody>
      </p:sp>
      <p:sp>
        <p:nvSpPr>
          <p:cNvPr id="14346" name="Text Box 7"/>
          <p:cNvSpPr txBox="1">
            <a:spLocks noChangeArrowheads="1"/>
          </p:cNvSpPr>
          <p:nvPr/>
        </p:nvSpPr>
        <p:spPr bwMode="auto">
          <a:xfrm>
            <a:off x="762000" y="1371600"/>
            <a:ext cx="5486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What is the probability that a random sample (size 49) from this population has a mean between 4 and 6 days? 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2"/>
                </a:solidFill>
              </a:rPr>
              <a:t>Quiz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81100" y="2559019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mtClean="0">
                <a:sym typeface="Symbol" pitchFamily="18" charset="2"/>
              </a:rPr>
              <a:t>Recall:  </a:t>
            </a:r>
            <a:r>
              <a:rPr lang="en-US" dirty="0">
                <a:sym typeface="Symbol" pitchFamily="18" charset="2"/>
              </a:rPr>
              <a:t>= 5.4 </a:t>
            </a:r>
            <a:r>
              <a:rPr lang="en-US" dirty="0" smtClean="0">
                <a:sym typeface="Symbol" pitchFamily="18" charset="2"/>
              </a:rPr>
              <a:t>days,  </a:t>
            </a:r>
            <a:r>
              <a:rPr lang="en-US" dirty="0">
                <a:sym typeface="Symbol" pitchFamily="18" charset="2"/>
              </a:rPr>
              <a:t>= 2.8 </a:t>
            </a:r>
            <a:r>
              <a:rPr lang="en-US" smtClean="0">
                <a:sym typeface="Symbol" pitchFamily="18" charset="2"/>
              </a:rPr>
              <a:t>days, n </a:t>
            </a:r>
            <a:r>
              <a:rPr lang="en-US" dirty="0">
                <a:sym typeface="Symbol" pitchFamily="18" charset="2"/>
              </a:rPr>
              <a:t>= 49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433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DD59D3-A298-447C-8F30-702CB4FFCA0E}" type="slidenum">
              <a:rPr lang="en-US" sz="1400" smtClean="0"/>
              <a:pPr/>
              <a:t>150</a:t>
            </a:fld>
            <a:endParaRPr lang="en-US" sz="1400" smtClean="0"/>
          </a:p>
        </p:txBody>
      </p:sp>
      <p:sp>
        <p:nvSpPr>
          <p:cNvPr id="14346" name="Text Box 7"/>
          <p:cNvSpPr txBox="1">
            <a:spLocks noChangeArrowheads="1"/>
          </p:cNvSpPr>
          <p:nvPr/>
        </p:nvSpPr>
        <p:spPr bwMode="auto">
          <a:xfrm>
            <a:off x="762000" y="1371600"/>
            <a:ext cx="5486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What is the probability that a random sample (size 49) from this population has a mean between 4 and 6 days? 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2"/>
                </a:solidFill>
              </a:rPr>
              <a:t>Quiz Solutio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81100" y="2559019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mtClean="0">
                <a:sym typeface="Symbol" pitchFamily="18" charset="2"/>
              </a:rPr>
              <a:t>Recall:  </a:t>
            </a:r>
            <a:r>
              <a:rPr lang="en-US" dirty="0">
                <a:sym typeface="Symbol" pitchFamily="18" charset="2"/>
              </a:rPr>
              <a:t>= 5.4 </a:t>
            </a:r>
            <a:r>
              <a:rPr lang="en-US" dirty="0" smtClean="0">
                <a:sym typeface="Symbol" pitchFamily="18" charset="2"/>
              </a:rPr>
              <a:t>days,  </a:t>
            </a:r>
            <a:r>
              <a:rPr lang="en-US" dirty="0">
                <a:sym typeface="Symbol" pitchFamily="18" charset="2"/>
              </a:rPr>
              <a:t>= 2.8 </a:t>
            </a:r>
            <a:r>
              <a:rPr lang="en-US" smtClean="0">
                <a:sym typeface="Symbol" pitchFamily="18" charset="2"/>
              </a:rPr>
              <a:t>days, n </a:t>
            </a:r>
            <a:r>
              <a:rPr lang="en-US" dirty="0">
                <a:sym typeface="Symbol" pitchFamily="18" charset="2"/>
              </a:rPr>
              <a:t>= 49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733800"/>
            <a:ext cx="5974083" cy="12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5363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ABF5624-4450-464C-B32C-1681C59545F4}" type="slidenum">
              <a:rPr lang="en-US" sz="1400" smtClean="0"/>
              <a:pPr/>
              <a:t>151</a:t>
            </a:fld>
            <a:endParaRPr lang="en-US" sz="1400" smtClean="0"/>
          </a:p>
        </p:txBody>
      </p:sp>
      <p:sp>
        <p:nvSpPr>
          <p:cNvPr id="15365" name="Text Box 2"/>
          <p:cNvSpPr txBox="1">
            <a:spLocks noChangeArrowheads="1"/>
          </p:cNvSpPr>
          <p:nvPr/>
        </p:nvSpPr>
        <p:spPr bwMode="auto">
          <a:xfrm>
            <a:off x="2443163" y="3200400"/>
            <a:ext cx="2303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/>
              <a:t>Confidence Intervals</a:t>
            </a:r>
          </a:p>
        </p:txBody>
      </p:sp>
      <p:sp>
        <p:nvSpPr>
          <p:cNvPr id="15366" name="Line 3"/>
          <p:cNvSpPr>
            <a:spLocks noChangeShapeType="1"/>
          </p:cNvSpPr>
          <p:nvPr/>
        </p:nvSpPr>
        <p:spPr bwMode="auto">
          <a:xfrm>
            <a:off x="1143000" y="38862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4"/>
          <p:cNvSpPr>
            <a:spLocks noChangeShapeType="1"/>
          </p:cNvSpPr>
          <p:nvPr/>
        </p:nvSpPr>
        <p:spPr bwMode="auto">
          <a:xfrm>
            <a:off x="1143000" y="40386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5"/>
          <p:cNvSpPr>
            <a:spLocks noChangeShapeType="1"/>
          </p:cNvSpPr>
          <p:nvPr/>
        </p:nvSpPr>
        <p:spPr bwMode="auto">
          <a:xfrm>
            <a:off x="1143000" y="27432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>
            <a:off x="1143000" y="25908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A5C993A-7F4E-4220-9FF2-88C3038FD5B3}" type="slidenum">
              <a:rPr lang="en-US" sz="1400" smtClean="0"/>
              <a:pPr/>
              <a:t>152</a:t>
            </a:fld>
            <a:endParaRPr lang="en-US" sz="1400" smtClean="0"/>
          </a:p>
        </p:txBody>
      </p:sp>
      <p:sp>
        <p:nvSpPr>
          <p:cNvPr id="17413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Confidence Intervals </a:t>
            </a:r>
          </a:p>
        </p:txBody>
      </p:sp>
      <p:sp>
        <p:nvSpPr>
          <p:cNvPr id="17414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4724400" cy="732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dirty="0"/>
              <a:t>Confidence intervals are not just </a:t>
            </a:r>
            <a:r>
              <a:rPr lang="en-US" dirty="0" smtClean="0"/>
              <a:t>intervals!</a:t>
            </a:r>
          </a:p>
          <a:p>
            <a:pPr algn="just">
              <a:spcBef>
                <a:spcPct val="50000"/>
              </a:spcBef>
            </a:pPr>
            <a:endParaRPr lang="en-US" dirty="0" smtClean="0"/>
          </a:p>
          <a:p>
            <a:pPr algn="just">
              <a:spcBef>
                <a:spcPct val="50000"/>
              </a:spcBef>
            </a:pPr>
            <a:r>
              <a:rPr lang="en-US" dirty="0" smtClean="0"/>
              <a:t>“(L, U) is </a:t>
            </a:r>
            <a:r>
              <a:rPr lang="en-US" dirty="0"/>
              <a:t>a </a:t>
            </a:r>
            <a:r>
              <a:rPr lang="en-US" dirty="0" smtClean="0"/>
              <a:t>100p% confidence interval</a:t>
            </a:r>
            <a:r>
              <a:rPr lang="en-US" dirty="0"/>
              <a:t> for a parameter </a:t>
            </a:r>
            <a:r>
              <a:rPr lang="en-US" dirty="0" err="1" smtClean="0"/>
              <a:t>θ</a:t>
            </a:r>
            <a:r>
              <a:rPr lang="en-US" dirty="0" smtClean="0"/>
              <a:t>”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/>
              <a:t>m</a:t>
            </a:r>
            <a:r>
              <a:rPr lang="en-US" dirty="0" smtClean="0"/>
              <a:t>eans that 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 smtClean="0"/>
              <a:t>“</a:t>
            </a:r>
            <a:r>
              <a:rPr lang="en-US" dirty="0"/>
              <a:t>For any possible correct value parameter </a:t>
            </a:r>
            <a:r>
              <a:rPr lang="en-US" dirty="0" err="1"/>
              <a:t>θ</a:t>
            </a:r>
            <a:r>
              <a:rPr lang="en-US" dirty="0"/>
              <a:t>, the interval </a:t>
            </a:r>
            <a:r>
              <a:rPr lang="en-US" dirty="0" smtClean="0"/>
              <a:t>(L, U) contains </a:t>
            </a:r>
            <a:r>
              <a:rPr lang="en-US" dirty="0" err="1" smtClean="0"/>
              <a:t>θ</a:t>
            </a:r>
            <a:r>
              <a:rPr lang="en-US" dirty="0"/>
              <a:t> with probability at least </a:t>
            </a:r>
            <a:r>
              <a:rPr lang="en-US" dirty="0" smtClean="0"/>
              <a:t>p.”</a:t>
            </a:r>
          </a:p>
          <a:p>
            <a:pPr algn="just">
              <a:spcBef>
                <a:spcPct val="50000"/>
              </a:spcBef>
            </a:pPr>
            <a:endParaRPr lang="en-US" dirty="0" smtClean="0"/>
          </a:p>
          <a:p>
            <a:pPr algn="just">
              <a:spcBef>
                <a:spcPct val="50000"/>
              </a:spcBef>
            </a:pPr>
            <a:r>
              <a:rPr lang="en-US" dirty="0"/>
              <a:t>Since we don't </a:t>
            </a:r>
            <a:r>
              <a:rPr lang="en-US" dirty="0" smtClean="0"/>
              <a:t>know </a:t>
            </a:r>
            <a:r>
              <a:rPr lang="en-US" dirty="0" err="1" smtClean="0"/>
              <a:t>θ</a:t>
            </a:r>
            <a:r>
              <a:rPr lang="en-US" dirty="0"/>
              <a:t>, we need to find a way to determine </a:t>
            </a:r>
            <a:r>
              <a:rPr lang="en-US" dirty="0" smtClean="0"/>
              <a:t>L </a:t>
            </a:r>
            <a:r>
              <a:rPr lang="en-US" dirty="0"/>
              <a:t>and U from our </a:t>
            </a:r>
            <a:r>
              <a:rPr lang="en-US" dirty="0" smtClean="0"/>
              <a:t>data.</a:t>
            </a: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 smtClean="0"/>
              <a:t>Note: Confidence </a:t>
            </a:r>
            <a:r>
              <a:rPr lang="en-US" dirty="0"/>
              <a:t>intervals only concern parameters. </a:t>
            </a:r>
            <a:r>
              <a:rPr lang="en-US" dirty="0" smtClean="0"/>
              <a:t>Prediction intervals </a:t>
            </a:r>
            <a:r>
              <a:rPr lang="en-US" dirty="0"/>
              <a:t>(different!) </a:t>
            </a:r>
            <a:r>
              <a:rPr lang="en-US" dirty="0" smtClean="0"/>
              <a:t>are intervals </a:t>
            </a:r>
            <a:r>
              <a:rPr lang="en-US" dirty="0"/>
              <a:t>about random variables</a:t>
            </a:r>
            <a:r>
              <a:rPr lang="en-US" dirty="0" smtClean="0"/>
              <a:t>.</a:t>
            </a:r>
          </a:p>
          <a:p>
            <a:pPr algn="just">
              <a:spcBef>
                <a:spcPct val="500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4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135</a:t>
            </a:fld>
            <a:endParaRPr lang="en-US" sz="1400" smtClean="0"/>
          </a:p>
        </p:txBody>
      </p:sp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The most important distinction in statistics</a:t>
            </a:r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19200" y="1600201"/>
            <a:ext cx="4343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ample</a:t>
            </a:r>
          </a:p>
          <a:p>
            <a:pPr algn="ctr"/>
            <a:r>
              <a:rPr lang="en-US" sz="4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endParaRPr 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population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029200"/>
            <a:ext cx="594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(or </a:t>
            </a:r>
            <a:r>
              <a:rPr lang="en-US" dirty="0"/>
              <a:t>reading the literature), think </a:t>
            </a:r>
            <a:r>
              <a:rPr lang="en-US" dirty="0" smtClean="0"/>
              <a:t>about whether </a:t>
            </a:r>
            <a:r>
              <a:rPr lang="en-US" dirty="0"/>
              <a:t>you want to discuss the sample that you </a:t>
            </a:r>
            <a:r>
              <a:rPr lang="en-US" dirty="0" smtClean="0"/>
              <a:t>observed or </a:t>
            </a:r>
            <a:r>
              <a:rPr lang="en-US" dirty="0"/>
              <a:t>want to make statements that are more generally </a:t>
            </a:r>
            <a:r>
              <a:rPr lang="en-US" dirty="0" smtClean="0"/>
              <a:t>true</a:t>
            </a:r>
          </a:p>
          <a:p>
            <a:endParaRPr lang="en-US" dirty="0"/>
          </a:p>
          <a:p>
            <a:r>
              <a:rPr lang="en-US" dirty="0"/>
              <a:t>Statistics is the only field that gives us the correct framework to </a:t>
            </a:r>
            <a:r>
              <a:rPr lang="en-US" dirty="0" smtClean="0"/>
              <a:t>generalize from </a:t>
            </a:r>
            <a:r>
              <a:rPr lang="en-US" dirty="0"/>
              <a:t>our sample to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24131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A5C993A-7F4E-4220-9FF2-88C3038FD5B3}" type="slidenum">
              <a:rPr lang="en-US" sz="1400" smtClean="0"/>
              <a:pPr/>
              <a:t>153</a:t>
            </a:fld>
            <a:endParaRPr lang="en-US" sz="1400" smtClean="0"/>
          </a:p>
        </p:txBody>
      </p:sp>
      <p:sp>
        <p:nvSpPr>
          <p:cNvPr id="17413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Confidence Intervals for the mean </a:t>
            </a:r>
          </a:p>
        </p:txBody>
      </p:sp>
      <p:sp>
        <p:nvSpPr>
          <p:cNvPr id="17414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4724400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603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dirty="0"/>
              <a:t>Because </a:t>
            </a:r>
            <a:endParaRPr lang="en-US" dirty="0" smtClean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 smtClean="0"/>
          </a:p>
          <a:p>
            <a:pPr algn="just">
              <a:spcBef>
                <a:spcPct val="50000"/>
              </a:spcBef>
            </a:pPr>
            <a:r>
              <a:rPr lang="en-US" dirty="0"/>
              <a:t>w</a:t>
            </a:r>
            <a:r>
              <a:rPr lang="en-US" dirty="0" smtClean="0"/>
              <a:t>e know that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 smtClean="0"/>
              <a:t>Rearranging gives us that 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 smtClean="0"/>
          </a:p>
          <a:p>
            <a:pPr algn="just">
              <a:spcBef>
                <a:spcPct val="50000"/>
              </a:spcBef>
            </a:pPr>
            <a:r>
              <a:rPr lang="en-US" dirty="0"/>
              <a:t>is a 95% confidence interval for the true </a:t>
            </a:r>
            <a:r>
              <a:rPr lang="en-US" dirty="0" smtClean="0"/>
              <a:t>mean μ</a:t>
            </a: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</p:txBody>
      </p:sp>
      <p:graphicFrame>
        <p:nvGraphicFramePr>
          <p:cNvPr id="174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021198"/>
              </p:ext>
            </p:extLst>
          </p:nvPr>
        </p:nvGraphicFramePr>
        <p:xfrm>
          <a:off x="1371600" y="3200400"/>
          <a:ext cx="401854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Equation" r:id="rId3" imgW="2120900" imgH="482600" progId="Equation.3">
                  <p:embed/>
                </p:oleObj>
              </mc:Choice>
              <mc:Fallback>
                <p:oleObj name="Equation" r:id="rId3" imgW="21209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00400"/>
                        <a:ext cx="401854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80332"/>
            <a:ext cx="4585340" cy="734668"/>
          </a:xfrm>
          <a:prstGeom prst="rect">
            <a:avLst/>
          </a:prstGeom>
        </p:spPr>
      </p:pic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147518"/>
              </p:ext>
            </p:extLst>
          </p:nvPr>
        </p:nvGraphicFramePr>
        <p:xfrm>
          <a:off x="2085975" y="1676400"/>
          <a:ext cx="24098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6" imgW="952500" imgH="469900" progId="Equation.3">
                  <p:embed/>
                </p:oleObj>
              </mc:Choice>
              <mc:Fallback>
                <p:oleObj name="Equation" r:id="rId6" imgW="952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1676400"/>
                        <a:ext cx="24098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D12A540-F862-4C6E-9C1E-736DF515C0C6}" type="slidenum">
              <a:rPr lang="en-US" sz="1400" smtClean="0"/>
              <a:pPr/>
              <a:t>154</a:t>
            </a:fld>
            <a:endParaRPr lang="en-US" sz="1400" smtClean="0"/>
          </a:p>
        </p:txBody>
      </p:sp>
      <p:sp>
        <p:nvSpPr>
          <p:cNvPr id="21509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Confidence Intervals</a:t>
            </a:r>
          </a:p>
          <a:p>
            <a:pPr algn="ctr"/>
            <a:r>
              <a:rPr lang="en-US">
                <a:sym typeface="Symbol" pitchFamily="18" charset="2"/>
              </a:rPr>
              <a:t> known</a:t>
            </a:r>
            <a:r>
              <a:rPr lang="en-US" b="1"/>
              <a:t> </a:t>
            </a:r>
          </a:p>
        </p:txBody>
      </p:sp>
      <p:sp>
        <p:nvSpPr>
          <p:cNvPr id="2151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4"/>
          <p:cNvSpPr txBox="1">
            <a:spLocks noChangeArrowheads="1"/>
          </p:cNvSpPr>
          <p:nvPr/>
        </p:nvSpPr>
        <p:spPr bwMode="auto">
          <a:xfrm>
            <a:off x="685800" y="1371600"/>
            <a:ext cx="5486400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1373188" algn="l"/>
                <a:tab pos="3198813" algn="l"/>
                <a:tab pos="422592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endParaRPr lang="en-US" dirty="0" smtClean="0"/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smtClean="0"/>
              <a:t>I</a:t>
            </a:r>
            <a:r>
              <a:rPr lang="en-US" dirty="0" smtClean="0">
                <a:sym typeface="Symbol" pitchFamily="18" charset="2"/>
              </a:rPr>
              <a:t>f </a:t>
            </a:r>
            <a:r>
              <a:rPr lang="en-US" dirty="0">
                <a:sym typeface="Symbol" pitchFamily="18" charset="2"/>
              </a:rPr>
              <a:t>we desire a (1 - ) confidence interval we can derive it based on the statement</a:t>
            </a:r>
          </a:p>
          <a:p>
            <a:pPr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dirty="0" smtClean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That is, we find constants	and	  that have exactly (1 - ) probability between them</a:t>
            </a:r>
            <a:r>
              <a:rPr lang="en-US" dirty="0" smtClean="0">
                <a:sym typeface="Symbol" pitchFamily="18" charset="2"/>
              </a:rPr>
              <a:t>.</a:t>
            </a:r>
          </a:p>
          <a:p>
            <a:pPr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en-US" sz="1800" b="1" dirty="0">
                <a:sym typeface="Symbol" pitchFamily="18" charset="2"/>
              </a:rPr>
              <a:t>A (1 - )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b="1" dirty="0">
                <a:sym typeface="Symbol" pitchFamily="18" charset="2"/>
              </a:rPr>
              <a:t>Confidence Interval for the Population Mean</a:t>
            </a:r>
            <a:endParaRPr lang="en-US" dirty="0">
              <a:sym typeface="Symbol" pitchFamily="18" charset="2"/>
            </a:endParaRPr>
          </a:p>
        </p:txBody>
      </p:sp>
      <p:graphicFrame>
        <p:nvGraphicFramePr>
          <p:cNvPr id="215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378353"/>
              </p:ext>
            </p:extLst>
          </p:nvPr>
        </p:nvGraphicFramePr>
        <p:xfrm>
          <a:off x="1689100" y="3494355"/>
          <a:ext cx="3467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4" name="Equation" r:id="rId3" imgW="3467100" imgH="838200" progId="Equation.3">
                  <p:embed/>
                </p:oleObj>
              </mc:Choice>
              <mc:Fallback>
                <p:oleObj name="Equation" r:id="rId3" imgW="3467100" imgH="83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3494355"/>
                        <a:ext cx="3467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484700"/>
              </p:ext>
            </p:extLst>
          </p:nvPr>
        </p:nvGraphicFramePr>
        <p:xfrm>
          <a:off x="3517900" y="5105400"/>
          <a:ext cx="520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5" name="Equation" r:id="rId5" imgW="520700" imgH="558800" progId="Equation.3">
                  <p:embed/>
                </p:oleObj>
              </mc:Choice>
              <mc:Fallback>
                <p:oleObj name="Equation" r:id="rId5" imgW="520700" imgH="558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5105400"/>
                        <a:ext cx="5207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622209"/>
              </p:ext>
            </p:extLst>
          </p:nvPr>
        </p:nvGraphicFramePr>
        <p:xfrm>
          <a:off x="4495800" y="5156200"/>
          <a:ext cx="660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6" name="Equation" r:id="rId7" imgW="660400" imgH="558800" progId="Equation.3">
                  <p:embed/>
                </p:oleObj>
              </mc:Choice>
              <mc:Fallback>
                <p:oleObj name="Equation" r:id="rId7" imgW="6604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156200"/>
                        <a:ext cx="6604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555180"/>
              </p:ext>
            </p:extLst>
          </p:nvPr>
        </p:nvGraphicFramePr>
        <p:xfrm>
          <a:off x="1371600" y="7088455"/>
          <a:ext cx="39671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Equation" r:id="rId9" imgW="3492500" imgH="838200" progId="Equation.3">
                  <p:embed/>
                </p:oleObj>
              </mc:Choice>
              <mc:Fallback>
                <p:oleObj name="Equation" r:id="rId9" imgW="3492500" imgH="838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7088455"/>
                        <a:ext cx="39671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2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0B9D2F3-0BFF-4B49-BF38-2860D2B88245}" type="slidenum">
              <a:rPr lang="en-US" sz="1400" smtClean="0"/>
              <a:pPr/>
              <a:t>155</a:t>
            </a:fld>
            <a:endParaRPr lang="en-US" sz="1400" smtClean="0"/>
          </a:p>
        </p:txBody>
      </p:sp>
      <p:sp>
        <p:nvSpPr>
          <p:cNvPr id="22533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Confidence Intervals</a:t>
            </a:r>
          </a:p>
          <a:p>
            <a:pPr algn="ctr"/>
            <a:r>
              <a:rPr lang="en-US">
                <a:sym typeface="Symbol" pitchFamily="18" charset="2"/>
              </a:rPr>
              <a:t> known</a:t>
            </a:r>
            <a:r>
              <a:rPr lang="en-US"/>
              <a:t> - EXAMPLE</a:t>
            </a:r>
            <a:endParaRPr lang="en-US" b="1"/>
          </a:p>
        </p:txBody>
      </p:sp>
      <p:sp>
        <p:nvSpPr>
          <p:cNvPr id="22534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Text Box 4"/>
          <p:cNvSpPr txBox="1">
            <a:spLocks noChangeArrowheads="1"/>
          </p:cNvSpPr>
          <p:nvPr/>
        </p:nvSpPr>
        <p:spPr bwMode="auto">
          <a:xfrm>
            <a:off x="781050" y="1853288"/>
            <a:ext cx="5562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dirty="0"/>
              <a:t>	Suppose </a:t>
            </a:r>
            <a:r>
              <a:rPr lang="en-US" dirty="0" smtClean="0"/>
              <a:t>the NIH reports that gestational </a:t>
            </a:r>
            <a:r>
              <a:rPr lang="en-US" dirty="0"/>
              <a:t>times </a:t>
            </a:r>
            <a:r>
              <a:rPr lang="en-US" dirty="0" smtClean="0"/>
              <a:t>have a </a:t>
            </a:r>
            <a:r>
              <a:rPr lang="en-US" dirty="0"/>
              <a:t>standard deviation of 6 days.  A sample of 30 second time mothers yield a mean pregnancy length of 279.5 days.  Construct a 90% confidence interval for the mean length of second pregnancies based on this sample.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9" y="4229148"/>
            <a:ext cx="4349750" cy="94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18" y="5548226"/>
            <a:ext cx="5222631" cy="384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568723"/>
            <a:ext cx="3695700" cy="1524799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12702" y="6168613"/>
            <a:ext cx="556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dirty="0"/>
              <a:t>a</a:t>
            </a:r>
            <a:r>
              <a:rPr lang="en-US" dirty="0" smtClean="0"/>
              <a:t>nd our confidence estimate 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4273EBE-D07B-4EE2-A96A-FB4DD1FDEC64}" type="slidenum">
              <a:rPr lang="en-US" sz="1400" smtClean="0"/>
              <a:pPr/>
              <a:t>156</a:t>
            </a:fld>
            <a:endParaRPr lang="en-US" sz="1400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419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b="1"/>
              <a:t>Confidence Intervals </a:t>
            </a:r>
          </a:p>
          <a:p>
            <a:pPr algn="ctr"/>
            <a:r>
              <a:rPr lang="en-US">
                <a:sym typeface="Symbol" pitchFamily="18" charset="2"/>
              </a:rPr>
              <a:t></a:t>
            </a:r>
            <a:r>
              <a:rPr lang="en-US" baseline="30000">
                <a:sym typeface="Symbol" pitchFamily="18" charset="2"/>
              </a:rPr>
              <a:t>2 </a:t>
            </a:r>
            <a:r>
              <a:rPr lang="en-US">
                <a:sym typeface="Symbol" pitchFamily="18" charset="2"/>
              </a:rPr>
              <a:t>unknown</a:t>
            </a:r>
            <a:endParaRPr lang="en-US" b="1">
              <a:sym typeface="Symbol" pitchFamily="18" charset="2"/>
            </a:endParaRPr>
          </a:p>
          <a:p>
            <a:pPr algn="ctr"/>
            <a:r>
              <a:rPr lang="en-US" b="1">
                <a:sym typeface="Symbol" pitchFamily="18" charset="2"/>
              </a:rPr>
              <a:t>t Distribution</a:t>
            </a:r>
            <a:endParaRPr lang="en-US" b="1"/>
          </a:p>
        </p:txBody>
      </p:sp>
      <p:sp>
        <p:nvSpPr>
          <p:cNvPr id="25606" name="Line 3"/>
          <p:cNvSpPr>
            <a:spLocks noChangeShapeType="1"/>
          </p:cNvSpPr>
          <p:nvPr/>
        </p:nvSpPr>
        <p:spPr bwMode="auto">
          <a:xfrm>
            <a:off x="1371600" y="15240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Text Box 4"/>
          <p:cNvSpPr txBox="1">
            <a:spLocks noChangeArrowheads="1"/>
          </p:cNvSpPr>
          <p:nvPr/>
        </p:nvSpPr>
        <p:spPr bwMode="auto">
          <a:xfrm>
            <a:off x="838200" y="1828800"/>
            <a:ext cx="5410200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When </a:t>
            </a:r>
            <a:r>
              <a:rPr lang="en-US" dirty="0">
                <a:sym typeface="Symbol" pitchFamily="18" charset="2"/>
              </a:rPr>
              <a:t> is unknown we replace it with the estimate, s, and use the t-distribution.  The statistic</a:t>
            </a: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has a t-distribution with n-1 </a:t>
            </a:r>
            <a:r>
              <a:rPr lang="en-US" i="1" dirty="0">
                <a:sym typeface="Symbol" pitchFamily="18" charset="2"/>
              </a:rPr>
              <a:t>degrees of freedom</a:t>
            </a:r>
            <a:r>
              <a:rPr lang="en-US" dirty="0">
                <a:sym typeface="Symbol" pitchFamily="18" charset="2"/>
              </a:rPr>
              <a:t>.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We can use this distribution to obtain a confidence interval for  even when  is not known.</a:t>
            </a: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ctr">
              <a:spcBef>
                <a:spcPct val="50000"/>
              </a:spcBef>
            </a:pPr>
            <a:r>
              <a:rPr lang="en-US" b="1" dirty="0">
                <a:sym typeface="Symbol" pitchFamily="18" charset="2"/>
              </a:rPr>
              <a:t>A</a:t>
            </a:r>
            <a:r>
              <a:rPr lang="en-US" dirty="0">
                <a:sym typeface="Symbol" pitchFamily="18" charset="2"/>
              </a:rPr>
              <a:t> (1-) </a:t>
            </a:r>
            <a:r>
              <a:rPr lang="en-US" b="1" dirty="0">
                <a:sym typeface="Symbol" pitchFamily="18" charset="2"/>
              </a:rPr>
              <a:t>Confidence Interval for the Population Mean when  is unknown</a:t>
            </a: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 dirty="0">
              <a:sym typeface="Symbol" pitchFamily="18" charset="2"/>
            </a:endParaRPr>
          </a:p>
        </p:txBody>
      </p:sp>
      <p:graphicFrame>
        <p:nvGraphicFramePr>
          <p:cNvPr id="25608" name="Object 5"/>
          <p:cNvGraphicFramePr>
            <a:graphicFrameLocks noChangeAspect="1"/>
          </p:cNvGraphicFramePr>
          <p:nvPr/>
        </p:nvGraphicFramePr>
        <p:xfrm>
          <a:off x="3048000" y="2667000"/>
          <a:ext cx="68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Equation" r:id="rId3" imgW="685800" imgH="647700" progId="Equation.3">
                  <p:embed/>
                </p:oleObj>
              </mc:Choice>
              <mc:Fallback>
                <p:oleObj name="Equation" r:id="rId3" imgW="685800" imgH="64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667000"/>
                        <a:ext cx="68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059963"/>
              </p:ext>
            </p:extLst>
          </p:nvPr>
        </p:nvGraphicFramePr>
        <p:xfrm>
          <a:off x="1524000" y="6934200"/>
          <a:ext cx="4495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Equation" r:id="rId5" imgW="2247900" imgH="533400" progId="Equation.3">
                  <p:embed/>
                </p:oleObj>
              </mc:Choice>
              <mc:Fallback>
                <p:oleObj name="Equation" r:id="rId5" imgW="2247900" imgH="533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934200"/>
                        <a:ext cx="44958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457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66BA33A-FF51-45A3-B58B-F2574F5C29A6}" type="slidenum">
              <a:rPr lang="en-US" sz="1400" smtClean="0"/>
              <a:pPr/>
              <a:t>157</a:t>
            </a:fld>
            <a:endParaRPr lang="en-US" sz="1400" smtClean="0"/>
          </a:p>
        </p:txBody>
      </p:sp>
      <p:pic>
        <p:nvPicPr>
          <p:cNvPr id="24581" name="Picture 2" descr="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5867400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3"/>
          <p:cNvSpPr txBox="1">
            <a:spLocks noChangeArrowheads="1"/>
          </p:cNvSpPr>
          <p:nvPr/>
        </p:nvSpPr>
        <p:spPr bwMode="auto">
          <a:xfrm>
            <a:off x="1295400" y="754063"/>
            <a:ext cx="426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/>
              <a:t>Normal and t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40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66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D3F798C-AF67-40A5-A479-34E587055E77}" type="slidenum">
              <a:rPr lang="en-US" sz="1400" smtClean="0"/>
              <a:pPr/>
              <a:t>158</a:t>
            </a:fld>
            <a:endParaRPr lang="en-US" sz="1400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b="1"/>
              <a:t>Confidence Intervals  - </a:t>
            </a:r>
            <a:r>
              <a:rPr lang="en-US" b="1">
                <a:sym typeface="Symbol" pitchFamily="18" charset="2"/>
              </a:rPr>
              <a:t></a:t>
            </a:r>
            <a:r>
              <a:rPr lang="en-US" b="1" baseline="30000">
                <a:sym typeface="Symbol" pitchFamily="18" charset="2"/>
              </a:rPr>
              <a:t>2 </a:t>
            </a:r>
            <a:r>
              <a:rPr lang="en-US" b="1">
                <a:sym typeface="Symbol" pitchFamily="18" charset="2"/>
              </a:rPr>
              <a:t>unknown</a:t>
            </a:r>
          </a:p>
          <a:p>
            <a:pPr algn="ctr"/>
            <a:r>
              <a:rPr lang="en-US" b="1">
                <a:sym typeface="Symbol" pitchFamily="18" charset="2"/>
              </a:rPr>
              <a:t>t Distribution - </a:t>
            </a:r>
            <a:r>
              <a:rPr lang="en-US">
                <a:sym typeface="Symbol" pitchFamily="18" charset="2"/>
              </a:rPr>
              <a:t>EXAMPLE</a:t>
            </a:r>
            <a:endParaRPr lang="en-US" b="1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>
            <a:off x="1371600" y="1219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4648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/>
              <a:t>	Given our 30 moms with a mean gestation of 279.5 days and a variance of 28.3 days</a:t>
            </a:r>
            <a:r>
              <a:rPr lang="en-US" baseline="30000"/>
              <a:t>2</a:t>
            </a:r>
            <a:r>
              <a:rPr lang="en-US"/>
              <a:t>, we can now compute a 95% confidence interval for the mean length of pregnancies for second time mothers:</a:t>
            </a:r>
          </a:p>
        </p:txBody>
      </p:sp>
      <p:pic>
        <p:nvPicPr>
          <p:cNvPr id="2" name="Picture 1" descr="latex-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124200"/>
            <a:ext cx="2819400" cy="723131"/>
          </a:xfrm>
          <a:prstGeom prst="rect">
            <a:avLst/>
          </a:prstGeom>
        </p:spPr>
      </p:pic>
      <p:pic>
        <p:nvPicPr>
          <p:cNvPr id="4" name="Picture 3" descr="Screen Shot 2017-07-07 at 4.37.3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6" y="3962400"/>
            <a:ext cx="4222904" cy="1558645"/>
          </a:xfrm>
          <a:prstGeom prst="rect">
            <a:avLst/>
          </a:prstGeom>
          <a:ln>
            <a:solidFill>
              <a:srgbClr val="3333CC"/>
            </a:solidFill>
          </a:ln>
        </p:spPr>
      </p:pic>
      <p:pic>
        <p:nvPicPr>
          <p:cNvPr id="3" name="Picture 2" descr="Screen Shot 2017-07-07 at 4.39.4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181600"/>
            <a:ext cx="4181298" cy="27988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6" name="Straight Arrow Connector 5"/>
          <p:cNvCxnSpPr/>
          <p:nvPr/>
        </p:nvCxnSpPr>
        <p:spPr bwMode="auto">
          <a:xfrm>
            <a:off x="3048000" y="3810000"/>
            <a:ext cx="1371600" cy="3733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0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2DE89C-7563-49A7-89C8-9EE9ED1425C9}" type="slidenum">
              <a:rPr lang="en-US" sz="1400" smtClean="0"/>
              <a:pPr/>
              <a:t>159</a:t>
            </a:fld>
            <a:endParaRPr lang="en-US" sz="1400" smtClean="0"/>
          </a:p>
        </p:txBody>
      </p:sp>
      <p:sp>
        <p:nvSpPr>
          <p:cNvPr id="2053" name="Text Box 2"/>
          <p:cNvSpPr txBox="1">
            <a:spLocks noChangeArrowheads="1"/>
          </p:cNvSpPr>
          <p:nvPr/>
        </p:nvSpPr>
        <p:spPr bwMode="auto">
          <a:xfrm>
            <a:off x="1371600" y="3733800"/>
            <a:ext cx="441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b="1" dirty="0" smtClean="0"/>
              <a:t>Additional material</a:t>
            </a:r>
          </a:p>
          <a:p>
            <a:pPr algn="ctr">
              <a:spcBef>
                <a:spcPct val="50000"/>
              </a:spcBef>
            </a:pPr>
            <a:endParaRPr lang="en-US" sz="2800" b="1" dirty="0"/>
          </a:p>
          <a:p>
            <a:pPr algn="ctr">
              <a:spcBef>
                <a:spcPct val="50000"/>
              </a:spcBef>
            </a:pPr>
            <a:r>
              <a:rPr lang="en-US" sz="2800" b="1" dirty="0" smtClean="0"/>
              <a:t>(not covered in 2018)</a:t>
            </a:r>
            <a:endParaRPr lang="en-US" sz="2800" dirty="0"/>
          </a:p>
        </p:txBody>
      </p:sp>
      <p:sp>
        <p:nvSpPr>
          <p:cNvPr id="2054" name="Line 3"/>
          <p:cNvSpPr>
            <a:spLocks noChangeShapeType="1"/>
          </p:cNvSpPr>
          <p:nvPr/>
        </p:nvSpPr>
        <p:spPr bwMode="auto">
          <a:xfrm>
            <a:off x="1295400" y="34290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1295400" y="35814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Line 5"/>
          <p:cNvSpPr>
            <a:spLocks noChangeShapeType="1"/>
          </p:cNvSpPr>
          <p:nvPr/>
        </p:nvSpPr>
        <p:spPr bwMode="auto">
          <a:xfrm>
            <a:off x="1295400" y="44958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Line 6"/>
          <p:cNvSpPr>
            <a:spLocks noChangeShapeType="1"/>
          </p:cNvSpPr>
          <p:nvPr/>
        </p:nvSpPr>
        <p:spPr bwMode="auto">
          <a:xfrm>
            <a:off x="1295400" y="46482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22241F0-917A-4111-82E6-2045C940F592}" type="slidenum">
              <a:rPr lang="en-US" sz="1400" smtClean="0"/>
              <a:pPr/>
              <a:t>160</a:t>
            </a:fld>
            <a:endParaRPr lang="en-US" sz="1400" smtClean="0"/>
          </a:p>
        </p:txBody>
      </p:sp>
      <p:sp>
        <p:nvSpPr>
          <p:cNvPr id="27653" name="Rectangle 2"/>
          <p:cNvSpPr>
            <a:spLocks noChangeArrowheads="1"/>
          </p:cNvSpPr>
          <p:nvPr/>
        </p:nvSpPr>
        <p:spPr bwMode="auto">
          <a:xfrm>
            <a:off x="990600" y="3886200"/>
            <a:ext cx="50292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ym typeface="Symbol" pitchFamily="18" charset="2"/>
              </a:rPr>
              <a:t>Definition</a:t>
            </a:r>
            <a:r>
              <a:rPr lang="en-US">
                <a:sym typeface="Symbol" pitchFamily="18" charset="2"/>
              </a:rPr>
              <a:t>:  The sum of squared independent standard normal random is a random variable with a </a:t>
            </a:r>
            <a:r>
              <a:rPr lang="en-US" b="1">
                <a:sym typeface="Symbol" pitchFamily="18" charset="2"/>
              </a:rPr>
              <a:t>Chi-square</a:t>
            </a:r>
            <a:r>
              <a:rPr lang="en-US">
                <a:sym typeface="Symbol" pitchFamily="18" charset="2"/>
              </a:rPr>
              <a:t> distribution with n degrees of freedom.</a:t>
            </a:r>
          </a:p>
          <a:p>
            <a:pPr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Let Z</a:t>
            </a:r>
            <a:r>
              <a:rPr lang="en-US" baseline="-25000">
                <a:sym typeface="Symbol" pitchFamily="18" charset="2"/>
              </a:rPr>
              <a:t>i</a:t>
            </a:r>
            <a:r>
              <a:rPr lang="en-US">
                <a:sym typeface="Symbol" pitchFamily="18" charset="2"/>
              </a:rPr>
              <a:t> be standard normals, N(0,1).  Let</a:t>
            </a:r>
          </a:p>
          <a:p>
            <a:pPr algn="ctr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ctr">
              <a:spcBef>
                <a:spcPct val="50000"/>
              </a:spcBef>
            </a:pPr>
            <a:endParaRPr lang="en-US" b="1">
              <a:sym typeface="Symbol" pitchFamily="18" charset="2"/>
            </a:endParaRPr>
          </a:p>
          <a:p>
            <a:pPr algn="ctr">
              <a:spcBef>
                <a:spcPct val="50000"/>
              </a:spcBef>
            </a:pPr>
            <a:r>
              <a:rPr lang="en-US" b="1">
                <a:sym typeface="Symbol" pitchFamily="18" charset="2"/>
              </a:rPr>
              <a:t>X has a </a:t>
            </a:r>
            <a:r>
              <a:rPr lang="en-US">
                <a:latin typeface="Symbol" pitchFamily="18" charset="2"/>
                <a:sym typeface="Symbol" pitchFamily="18" charset="2"/>
              </a:rPr>
              <a:t>c</a:t>
            </a:r>
            <a:r>
              <a:rPr lang="en-US" baseline="30000">
                <a:sym typeface="Symbol" pitchFamily="18" charset="2"/>
              </a:rPr>
              <a:t>2</a:t>
            </a:r>
            <a:r>
              <a:rPr lang="en-US">
                <a:sym typeface="Symbol" pitchFamily="18" charset="2"/>
              </a:rPr>
              <a:t>(n)</a:t>
            </a:r>
            <a:r>
              <a:rPr lang="en-US" b="1">
                <a:sym typeface="Symbol" pitchFamily="18" charset="2"/>
              </a:rPr>
              <a:t> distribution</a:t>
            </a:r>
          </a:p>
        </p:txBody>
      </p:sp>
      <p:graphicFrame>
        <p:nvGraphicFramePr>
          <p:cNvPr id="27654" name="Object 3"/>
          <p:cNvGraphicFramePr>
            <a:graphicFrameLocks noChangeAspect="1"/>
          </p:cNvGraphicFramePr>
          <p:nvPr/>
        </p:nvGraphicFramePr>
        <p:xfrm>
          <a:off x="1981200" y="5791200"/>
          <a:ext cx="30480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7" name="Equation" r:id="rId3" imgW="3048000" imgH="584200" progId="Equation.3">
                  <p:embed/>
                </p:oleObj>
              </mc:Choice>
              <mc:Fallback>
                <p:oleObj name="Equation" r:id="rId3" imgW="3048000" imgH="584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791200"/>
                        <a:ext cx="30480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Text Box 4"/>
          <p:cNvSpPr txBox="1">
            <a:spLocks noChangeArrowheads="1"/>
          </p:cNvSpPr>
          <p:nvPr/>
        </p:nvSpPr>
        <p:spPr bwMode="auto">
          <a:xfrm>
            <a:off x="1219200" y="4572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Confidence Intervals -</a:t>
            </a:r>
          </a:p>
          <a:p>
            <a:pPr algn="ctr"/>
            <a:r>
              <a:rPr lang="en-US" b="1"/>
              <a:t>sample variance</a:t>
            </a:r>
          </a:p>
        </p:txBody>
      </p:sp>
      <p:sp>
        <p:nvSpPr>
          <p:cNvPr id="27656" name="Line 5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Text Box 6"/>
          <p:cNvSpPr txBox="1">
            <a:spLocks noChangeArrowheads="1"/>
          </p:cNvSpPr>
          <p:nvPr/>
        </p:nvSpPr>
        <p:spPr bwMode="auto">
          <a:xfrm>
            <a:off x="1066800" y="1676400"/>
            <a:ext cx="48006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Q:</a:t>
            </a:r>
            <a:r>
              <a:rPr lang="en-US"/>
              <a:t> Can we derive a confidence interval for the sample variance?</a:t>
            </a:r>
          </a:p>
          <a:p>
            <a:pPr>
              <a:spcBef>
                <a:spcPct val="50000"/>
              </a:spcBef>
            </a:pPr>
            <a:r>
              <a:rPr lang="en-US" b="1"/>
              <a:t>A:</a:t>
            </a:r>
            <a:r>
              <a:rPr lang="en-US"/>
              <a:t> Yes. We’ll need the </a:t>
            </a:r>
            <a:r>
              <a:rPr lang="en-US" b="1">
                <a:sym typeface="Symbol" pitchFamily="18" charset="2"/>
              </a:rPr>
              <a:t>Chi-square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DD894CB-E5ED-4431-A2C9-CC58207AC8D0}" type="slidenum">
              <a:rPr lang="en-US" sz="1400" smtClean="0"/>
              <a:pPr/>
              <a:t>161</a:t>
            </a:fld>
            <a:endParaRPr lang="en-US" sz="1400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Chi-square Distribution</a:t>
            </a:r>
          </a:p>
        </p:txBody>
      </p:sp>
      <p:sp>
        <p:nvSpPr>
          <p:cNvPr id="28678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52578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/>
              <a:t>	Properties of </a:t>
            </a:r>
            <a:r>
              <a:rPr lang="en-US">
                <a:latin typeface="Symbol" pitchFamily="18" charset="2"/>
              </a:rPr>
              <a:t>c</a:t>
            </a:r>
            <a:r>
              <a:rPr lang="en-US" baseline="30000"/>
              <a:t>2</a:t>
            </a:r>
            <a:r>
              <a:rPr lang="en-US"/>
              <a:t> (n):  Let X ~ </a:t>
            </a:r>
            <a:r>
              <a:rPr lang="en-US">
                <a:latin typeface="Symbol" pitchFamily="18" charset="2"/>
              </a:rPr>
              <a:t>c</a:t>
            </a:r>
            <a:r>
              <a:rPr lang="en-US" baseline="30000"/>
              <a:t>2</a:t>
            </a:r>
            <a:r>
              <a:rPr lang="en-US"/>
              <a:t>(n).</a:t>
            </a:r>
          </a:p>
          <a:p>
            <a:pPr algn="just">
              <a:spcBef>
                <a:spcPct val="50000"/>
              </a:spcBef>
            </a:pPr>
            <a:r>
              <a:rPr lang="en-US"/>
              <a:t>1.	X </a:t>
            </a:r>
            <a:r>
              <a:rPr lang="en-US">
                <a:sym typeface="Symbol" pitchFamily="18" charset="2"/>
              </a:rPr>
              <a:t> 0</a:t>
            </a:r>
          </a:p>
          <a:p>
            <a:pPr algn="just"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2.	E[X] = n</a:t>
            </a:r>
          </a:p>
          <a:p>
            <a:pPr algn="just"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3.	V[X] = 2n</a:t>
            </a:r>
          </a:p>
          <a:p>
            <a:pPr algn="just"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4.	</a:t>
            </a:r>
            <a:r>
              <a:rPr lang="en-US" b="1">
                <a:sym typeface="Symbol" pitchFamily="18" charset="2"/>
              </a:rPr>
              <a:t>n</a:t>
            </a:r>
            <a:r>
              <a:rPr lang="en-US">
                <a:sym typeface="Symbol" pitchFamily="18" charset="2"/>
              </a:rPr>
              <a:t>, the parameter of the distribution is called </a:t>
            </a:r>
            <a:r>
              <a:rPr lang="en-US" i="1">
                <a:sym typeface="Symbol" pitchFamily="18" charset="2"/>
              </a:rPr>
              <a:t>the degrees of freedom</a:t>
            </a:r>
            <a:r>
              <a:rPr lang="en-US">
                <a:sym typeface="Symbol" pitchFamily="18" charset="2"/>
              </a:rPr>
              <a:t>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62142A0-AC84-449D-8A88-C1196F8C121A}" type="slidenum">
              <a:rPr lang="en-US" sz="1400" smtClean="0"/>
              <a:pPr/>
              <a:t>162</a:t>
            </a:fld>
            <a:endParaRPr lang="en-US" sz="1400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Chi-square Distribution</a:t>
            </a:r>
          </a:p>
          <a:p>
            <a:pPr algn="ctr"/>
            <a:r>
              <a:rPr lang="en-US" b="1"/>
              <a:t>Sample Variance</a:t>
            </a:r>
          </a:p>
        </p:txBody>
      </p:sp>
      <p:sp>
        <p:nvSpPr>
          <p:cNvPr id="29702" name="Line 3"/>
          <p:cNvSpPr>
            <a:spLocks noChangeShapeType="1"/>
          </p:cNvSpPr>
          <p:nvPr/>
        </p:nvSpPr>
        <p:spPr bwMode="auto">
          <a:xfrm>
            <a:off x="1371600" y="1219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Text Box 4"/>
          <p:cNvSpPr txBox="1">
            <a:spLocks noChangeArrowheads="1"/>
          </p:cNvSpPr>
          <p:nvPr/>
        </p:nvSpPr>
        <p:spPr bwMode="auto">
          <a:xfrm>
            <a:off x="614363" y="1447800"/>
            <a:ext cx="5557837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  <a:tab pos="2286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	The Chi-square distribution describes the distribution of the </a:t>
            </a:r>
            <a:r>
              <a:rPr lang="en-US" b="1" dirty="0"/>
              <a:t>sample variance</a:t>
            </a:r>
            <a:r>
              <a:rPr lang="en-US" dirty="0"/>
              <a:t>.  Recall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/>
              <a:t>and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/>
              <a:t>Now the right side almost looks like</a:t>
            </a:r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endParaRPr lang="en-US" dirty="0"/>
          </a:p>
          <a:p>
            <a:pPr algn="just">
              <a:spcBef>
                <a:spcPct val="50000"/>
              </a:spcBef>
            </a:pPr>
            <a:r>
              <a:rPr lang="en-US" dirty="0"/>
              <a:t>which would be </a:t>
            </a:r>
            <a:r>
              <a:rPr lang="en-US" dirty="0">
                <a:latin typeface="Symbol" pitchFamily="18" charset="2"/>
              </a:rPr>
              <a:t>c</a:t>
            </a:r>
            <a:r>
              <a:rPr lang="en-US" baseline="30000" dirty="0"/>
              <a:t>2</a:t>
            </a:r>
            <a:r>
              <a:rPr lang="en-US" dirty="0"/>
              <a:t>(n).</a:t>
            </a:r>
          </a:p>
          <a:p>
            <a:pPr algn="just">
              <a:spcBef>
                <a:spcPct val="50000"/>
              </a:spcBef>
            </a:pPr>
            <a:r>
              <a:rPr lang="en-US" dirty="0"/>
              <a:t>Since </a:t>
            </a:r>
            <a:r>
              <a:rPr lang="en-US" dirty="0">
                <a:sym typeface="Symbol" pitchFamily="18" charset="2"/>
              </a:rPr>
              <a:t> is estimated </a:t>
            </a:r>
            <a:r>
              <a:rPr lang="en-US" dirty="0" smtClean="0">
                <a:sym typeface="Symbol" pitchFamily="18" charset="2"/>
              </a:rPr>
              <a:t>by   </a:t>
            </a:r>
            <a:r>
              <a:rPr lang="en-US" dirty="0">
                <a:sym typeface="Symbol" pitchFamily="18" charset="2"/>
              </a:rPr>
              <a:t>	</a:t>
            </a:r>
            <a:r>
              <a:rPr lang="en-US" dirty="0" smtClean="0">
                <a:sym typeface="Symbol" pitchFamily="18" charset="2"/>
              </a:rPr>
              <a:t> one </a:t>
            </a:r>
            <a:r>
              <a:rPr lang="en-US" dirty="0">
                <a:sym typeface="Symbol" pitchFamily="18" charset="2"/>
              </a:rPr>
              <a:t>degree of freedom is lost leading to …</a:t>
            </a:r>
          </a:p>
          <a:p>
            <a:pPr algn="just">
              <a:spcBef>
                <a:spcPct val="50000"/>
              </a:spcBef>
            </a:pPr>
            <a:r>
              <a:rPr lang="en-US" dirty="0">
                <a:sym typeface="Symbol" pitchFamily="18" charset="2"/>
              </a:rPr>
              <a:t>		with n-1 degrees of freedom</a:t>
            </a:r>
            <a:endParaRPr lang="en-US" dirty="0"/>
          </a:p>
        </p:txBody>
      </p:sp>
      <p:graphicFrame>
        <p:nvGraphicFramePr>
          <p:cNvPr id="29704" name="Object 5"/>
          <p:cNvGraphicFramePr>
            <a:graphicFrameLocks noChangeAspect="1"/>
          </p:cNvGraphicFramePr>
          <p:nvPr/>
        </p:nvGraphicFramePr>
        <p:xfrm>
          <a:off x="2133600" y="2209800"/>
          <a:ext cx="21971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0" name="Equation" r:id="rId3" imgW="2197100" imgH="635000" progId="Equation.3">
                  <p:embed/>
                </p:oleObj>
              </mc:Choice>
              <mc:Fallback>
                <p:oleObj name="Equation" r:id="rId3" imgW="2197100" imgH="635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09800"/>
                        <a:ext cx="21971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6"/>
          <p:cNvGraphicFramePr>
            <a:graphicFrameLocks noChangeAspect="1"/>
          </p:cNvGraphicFramePr>
          <p:nvPr/>
        </p:nvGraphicFramePr>
        <p:xfrm>
          <a:off x="1981200" y="3200400"/>
          <a:ext cx="2552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1" name="Equation" r:id="rId5" imgW="2552700" imgH="762000" progId="Equation.3">
                  <p:embed/>
                </p:oleObj>
              </mc:Choice>
              <mc:Fallback>
                <p:oleObj name="Equation" r:id="rId5" imgW="2552700" imgH="762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200400"/>
                        <a:ext cx="25527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7"/>
          <p:cNvGraphicFramePr>
            <a:graphicFrameLocks noChangeAspect="1"/>
          </p:cNvGraphicFramePr>
          <p:nvPr/>
        </p:nvGraphicFramePr>
        <p:xfrm>
          <a:off x="2667000" y="4495800"/>
          <a:ext cx="1295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2" name="Equation" r:id="rId7" imgW="1295400" imgH="711200" progId="Equation.3">
                  <p:embed/>
                </p:oleObj>
              </mc:Choice>
              <mc:Fallback>
                <p:oleObj name="Equation" r:id="rId7" imgW="12954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1295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8"/>
          <p:cNvGraphicFramePr>
            <a:graphicFrameLocks noChangeAspect="1"/>
          </p:cNvGraphicFramePr>
          <p:nvPr/>
        </p:nvGraphicFramePr>
        <p:xfrm>
          <a:off x="1244600" y="6477000"/>
          <a:ext cx="1511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3" name="Equation" r:id="rId9" imgW="1511300" imgH="647700" progId="Equation.3">
                  <p:embed/>
                </p:oleObj>
              </mc:Choice>
              <mc:Fallback>
                <p:oleObj name="Equation" r:id="rId9" imgW="1511300" imgH="647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6477000"/>
                        <a:ext cx="15113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88120"/>
              </p:ext>
            </p:extLst>
          </p:nvPr>
        </p:nvGraphicFramePr>
        <p:xfrm>
          <a:off x="3176587" y="5892800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4" name="Equation" r:id="rId11" imgW="253890" imgH="279279" progId="Equation.3">
                  <p:embed/>
                </p:oleObj>
              </mc:Choice>
              <mc:Fallback>
                <p:oleObj name="Equation" r:id="rId11" imgW="253890" imgH="27927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7" y="5892800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136</a:t>
            </a:fld>
            <a:endParaRPr lang="en-US" sz="1400" smtClean="0"/>
          </a:p>
        </p:txBody>
      </p:sp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The most important distinction in statistics</a:t>
            </a:r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5943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smtClean="0"/>
              <a:t>T cell counts from 40 women with triple negative </a:t>
            </a:r>
            <a:r>
              <a:rPr lang="en-US" dirty="0"/>
              <a:t>breast </a:t>
            </a:r>
            <a:r>
              <a:rPr lang="en-US" dirty="0" smtClean="0"/>
              <a:t>cancer </a:t>
            </a:r>
            <a:r>
              <a:rPr lang="en-US" dirty="0"/>
              <a:t>were observed. What can we do with this </a:t>
            </a:r>
            <a:r>
              <a:rPr lang="en-US" dirty="0" smtClean="0"/>
              <a:t>information?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Option 1: Discuss the 40 women. What was the mean T cell count? What was its </a:t>
            </a:r>
            <a:r>
              <a:rPr lang="en-US" dirty="0" smtClean="0"/>
              <a:t>variation?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 2: </a:t>
            </a:r>
            <a:r>
              <a:rPr lang="en-US" dirty="0" err="1"/>
              <a:t>Generalise</a:t>
            </a:r>
            <a:r>
              <a:rPr lang="en-US" dirty="0"/>
              <a:t> the information about the 40 women to make statements about all women with triple negative breast </a:t>
            </a:r>
            <a:r>
              <a:rPr lang="en-US" dirty="0" smtClean="0"/>
              <a:t>cancer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These are 2 different approaches </a:t>
            </a:r>
            <a:r>
              <a:rPr lang="en-US" dirty="0" smtClean="0"/>
              <a:t>to using </a:t>
            </a:r>
            <a:r>
              <a:rPr lang="en-US" dirty="0"/>
              <a:t>the same information</a:t>
            </a:r>
          </a:p>
        </p:txBody>
      </p:sp>
    </p:spTree>
    <p:extLst>
      <p:ext uri="{BB962C8B-B14F-4D97-AF65-F5344CB8AC3E}">
        <p14:creationId xmlns:p14="http://schemas.microsoft.com/office/powerpoint/2010/main" val="22012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46995B4-E918-4CBE-A074-0B1E8BC1588B}" type="slidenum">
              <a:rPr lang="en-US" sz="1400" smtClean="0"/>
              <a:pPr/>
              <a:t>163</a:t>
            </a:fld>
            <a:endParaRPr lang="en-US" sz="1400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/>
              <a:t>Chi-square Distribution</a:t>
            </a:r>
          </a:p>
          <a:p>
            <a:pPr algn="ctr"/>
            <a:r>
              <a:rPr lang="en-US" b="1"/>
              <a:t>Confidence Interval for </a:t>
            </a:r>
            <a:r>
              <a:rPr lang="en-US" b="1">
                <a:sym typeface="Symbol" pitchFamily="18" charset="2"/>
              </a:rPr>
              <a:t></a:t>
            </a:r>
            <a:r>
              <a:rPr lang="en-US" b="1" baseline="30000">
                <a:sym typeface="Symbol" pitchFamily="18" charset="2"/>
              </a:rPr>
              <a:t>2</a:t>
            </a:r>
            <a:endParaRPr lang="en-US" b="1"/>
          </a:p>
        </p:txBody>
      </p:sp>
      <p:sp>
        <p:nvSpPr>
          <p:cNvPr id="30726" name="Line 3"/>
          <p:cNvSpPr>
            <a:spLocks noChangeShapeType="1"/>
          </p:cNvSpPr>
          <p:nvPr/>
        </p:nvSpPr>
        <p:spPr bwMode="auto">
          <a:xfrm>
            <a:off x="1371600" y="1219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Text Box 4"/>
          <p:cNvSpPr txBox="1">
            <a:spLocks noChangeArrowheads="1"/>
          </p:cNvSpPr>
          <p:nvPr/>
        </p:nvSpPr>
        <p:spPr bwMode="auto">
          <a:xfrm>
            <a:off x="533400" y="1524000"/>
            <a:ext cx="556895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/>
              <a:t>	We can use the Chi-square distribution to obtain a (1 - </a:t>
            </a:r>
            <a:r>
              <a:rPr lang="en-US">
                <a:sym typeface="Symbol" pitchFamily="18" charset="2"/>
              </a:rPr>
              <a:t>) confidence interval for the </a:t>
            </a:r>
            <a:r>
              <a:rPr lang="en-US" b="1">
                <a:sym typeface="Symbol" pitchFamily="18" charset="2"/>
              </a:rPr>
              <a:t>population variance</a:t>
            </a:r>
            <a:r>
              <a:rPr lang="en-US">
                <a:sym typeface="Symbol" pitchFamily="18" charset="2"/>
              </a:rPr>
              <a:t>.</a:t>
            </a: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Now, inverting this statement yields:</a:t>
            </a: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r>
              <a:rPr lang="en-US">
                <a:sym typeface="Symbol" pitchFamily="18" charset="2"/>
              </a:rPr>
              <a:t>Therefore,</a:t>
            </a:r>
          </a:p>
          <a:p>
            <a:pPr algn="just">
              <a:spcBef>
                <a:spcPct val="50000"/>
              </a:spcBef>
            </a:pPr>
            <a:r>
              <a:rPr lang="en-US" b="1">
                <a:sym typeface="Symbol" pitchFamily="18" charset="2"/>
              </a:rPr>
              <a:t>A</a:t>
            </a:r>
            <a:r>
              <a:rPr lang="en-US">
                <a:sym typeface="Symbol" pitchFamily="18" charset="2"/>
              </a:rPr>
              <a:t> (</a:t>
            </a:r>
            <a:r>
              <a:rPr lang="en-US"/>
              <a:t>1 - </a:t>
            </a:r>
            <a:r>
              <a:rPr lang="en-US">
                <a:sym typeface="Symbol" pitchFamily="18" charset="2"/>
              </a:rPr>
              <a:t>) </a:t>
            </a:r>
            <a:r>
              <a:rPr lang="en-US" b="1">
                <a:sym typeface="Symbol" pitchFamily="18" charset="2"/>
              </a:rPr>
              <a:t>Confidence Interval for the Population Variance</a:t>
            </a:r>
            <a:endParaRPr lang="en-US">
              <a:sym typeface="Symbol" pitchFamily="18" charset="2"/>
            </a:endParaRPr>
          </a:p>
          <a:p>
            <a:pPr algn="just">
              <a:spcBef>
                <a:spcPct val="50000"/>
              </a:spcBef>
            </a:pPr>
            <a:endParaRPr lang="en-US">
              <a:sym typeface="Symbol" pitchFamily="18" charset="2"/>
            </a:endParaRPr>
          </a:p>
        </p:txBody>
      </p:sp>
      <p:graphicFrame>
        <p:nvGraphicFramePr>
          <p:cNvPr id="30728" name="Object 5"/>
          <p:cNvGraphicFramePr>
            <a:graphicFrameLocks noChangeAspect="1"/>
          </p:cNvGraphicFramePr>
          <p:nvPr/>
        </p:nvGraphicFramePr>
        <p:xfrm>
          <a:off x="1403350" y="2667000"/>
          <a:ext cx="4013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6" name="Equation" r:id="rId3" imgW="4013200" imgH="838200" progId="Equation.3">
                  <p:embed/>
                </p:oleObj>
              </mc:Choice>
              <mc:Fallback>
                <p:oleObj name="Equation" r:id="rId3" imgW="4013200" imgH="83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67000"/>
                        <a:ext cx="4013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6"/>
          <p:cNvGraphicFramePr>
            <a:graphicFrameLocks noChangeAspect="1"/>
          </p:cNvGraphicFramePr>
          <p:nvPr/>
        </p:nvGraphicFramePr>
        <p:xfrm>
          <a:off x="577850" y="4419600"/>
          <a:ext cx="56911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7" name="Equation" r:id="rId5" imgW="5689600" imgH="838200" progId="Equation.3">
                  <p:embed/>
                </p:oleObj>
              </mc:Choice>
              <mc:Fallback>
                <p:oleObj name="Equation" r:id="rId5" imgW="5689600" imgH="838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4419600"/>
                        <a:ext cx="56911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7"/>
          <p:cNvGraphicFramePr>
            <a:graphicFrameLocks noChangeAspect="1"/>
          </p:cNvGraphicFramePr>
          <p:nvPr/>
        </p:nvGraphicFramePr>
        <p:xfrm>
          <a:off x="1149350" y="6705600"/>
          <a:ext cx="4191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8" name="Equation" r:id="rId7" imgW="4191000" imgH="838200" progId="Equation.3">
                  <p:embed/>
                </p:oleObj>
              </mc:Choice>
              <mc:Fallback>
                <p:oleObj name="Equation" r:id="rId7" imgW="4191000" imgH="838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6705600"/>
                        <a:ext cx="4191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47996EB-2849-419A-81DC-7D3FAFA439BA}" type="slidenum">
              <a:rPr lang="en-US" sz="1400" smtClean="0"/>
              <a:pPr/>
              <a:t>164</a:t>
            </a:fld>
            <a:endParaRPr lang="en-US" sz="1400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990600" y="381000"/>
            <a:ext cx="472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Chi-square Distribution</a:t>
            </a:r>
          </a:p>
          <a:p>
            <a:pPr algn="ctr"/>
            <a:r>
              <a:rPr lang="en-US" b="1" dirty="0"/>
              <a:t>Confidence Interval for </a:t>
            </a:r>
            <a:r>
              <a:rPr lang="en-US" b="1" dirty="0">
                <a:sym typeface="Symbol" pitchFamily="18" charset="2"/>
              </a:rPr>
              <a:t></a:t>
            </a:r>
            <a:r>
              <a:rPr lang="en-US" b="1" baseline="30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 - </a:t>
            </a:r>
            <a:r>
              <a:rPr lang="en-US" dirty="0" smtClean="0">
                <a:sym typeface="Symbol" pitchFamily="18" charset="2"/>
              </a:rPr>
              <a:t>example</a:t>
            </a:r>
            <a:endParaRPr lang="en-US" b="1" dirty="0"/>
          </a:p>
        </p:txBody>
      </p:sp>
      <p:sp>
        <p:nvSpPr>
          <p:cNvPr id="31750" name="Line 3"/>
          <p:cNvSpPr>
            <a:spLocks noChangeShapeType="1"/>
          </p:cNvSpPr>
          <p:nvPr/>
        </p:nvSpPr>
        <p:spPr bwMode="auto">
          <a:xfrm>
            <a:off x="1371600" y="1219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Text Box 4"/>
          <p:cNvSpPr txBox="1">
            <a:spLocks noChangeArrowheads="1"/>
          </p:cNvSpPr>
          <p:nvPr/>
        </p:nvSpPr>
        <p:spPr bwMode="auto">
          <a:xfrm>
            <a:off x="762000" y="1524000"/>
            <a:ext cx="5334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/>
              <a:t>	Suppose for the second time mothers were not happy using the standard deviation of 6 days since it was based on the population of all mothers regardless of parity.  The sample variance was 28.3 days</a:t>
            </a:r>
            <a:r>
              <a:rPr lang="en-US" baseline="30000"/>
              <a:t>2</a:t>
            </a:r>
            <a:r>
              <a:rPr lang="en-US"/>
              <a:t>.  What is a 95% confidence interval for the variance of the length of second pregnancies?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47996EB-2849-419A-81DC-7D3FAFA439BA}" type="slidenum">
              <a:rPr lang="en-US" sz="1400" smtClean="0"/>
              <a:pPr/>
              <a:t>165</a:t>
            </a:fld>
            <a:endParaRPr lang="en-US" sz="1400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990600" y="381000"/>
            <a:ext cx="472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Chi-square Distribution</a:t>
            </a:r>
          </a:p>
          <a:p>
            <a:pPr algn="ctr"/>
            <a:r>
              <a:rPr lang="en-US" b="1" dirty="0"/>
              <a:t>Confidence Interval for </a:t>
            </a:r>
            <a:r>
              <a:rPr lang="en-US" b="1" dirty="0">
                <a:sym typeface="Symbol" pitchFamily="18" charset="2"/>
              </a:rPr>
              <a:t></a:t>
            </a:r>
            <a:r>
              <a:rPr lang="en-US" b="1" baseline="30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 - </a:t>
            </a:r>
            <a:r>
              <a:rPr lang="en-US" dirty="0" smtClean="0">
                <a:sym typeface="Symbol" pitchFamily="18" charset="2"/>
              </a:rPr>
              <a:t>Solution</a:t>
            </a:r>
            <a:endParaRPr lang="en-US" b="1" dirty="0"/>
          </a:p>
        </p:txBody>
      </p:sp>
      <p:sp>
        <p:nvSpPr>
          <p:cNvPr id="31750" name="Line 3"/>
          <p:cNvSpPr>
            <a:spLocks noChangeShapeType="1"/>
          </p:cNvSpPr>
          <p:nvPr/>
        </p:nvSpPr>
        <p:spPr bwMode="auto">
          <a:xfrm>
            <a:off x="1371600" y="12192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Text Box 4"/>
          <p:cNvSpPr txBox="1">
            <a:spLocks noChangeArrowheads="1"/>
          </p:cNvSpPr>
          <p:nvPr/>
        </p:nvSpPr>
        <p:spPr bwMode="auto">
          <a:xfrm>
            <a:off x="762000" y="1524000"/>
            <a:ext cx="5334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/>
              <a:t>	Suppose for the second time mothers were not happy using the standard deviation of 6 days since it was based on the population of all mothers regardless of parity.  The sample variance was 28.3 days</a:t>
            </a:r>
            <a:r>
              <a:rPr lang="en-US" baseline="30000"/>
              <a:t>2</a:t>
            </a:r>
            <a:r>
              <a:rPr lang="en-US"/>
              <a:t>.  What is a 95% confidence interval for the variance of the length of second pregnancies?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0"/>
            <a:ext cx="5181600" cy="37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BDC80C3-77D4-4EB1-9EFF-7C9A67359646}" type="slidenum">
              <a:rPr lang="en-US" sz="1400" smtClean="0"/>
              <a:pPr/>
              <a:t>166</a:t>
            </a:fld>
            <a:endParaRPr lang="en-US" sz="1400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b="1"/>
              <a:t>Summary</a:t>
            </a:r>
          </a:p>
        </p:txBody>
      </p:sp>
      <p:sp>
        <p:nvSpPr>
          <p:cNvPr id="32774" name="Line 3"/>
          <p:cNvSpPr>
            <a:spLocks noChangeShapeType="1"/>
          </p:cNvSpPr>
          <p:nvPr/>
        </p:nvSpPr>
        <p:spPr bwMode="auto">
          <a:xfrm>
            <a:off x="1371600" y="914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Text Box 4"/>
          <p:cNvSpPr txBox="1">
            <a:spLocks noChangeArrowheads="1"/>
          </p:cNvSpPr>
          <p:nvPr/>
        </p:nvSpPr>
        <p:spPr bwMode="auto">
          <a:xfrm>
            <a:off x="990600" y="1295400"/>
            <a:ext cx="4841983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/>
              <a:t> General (1 - </a:t>
            </a:r>
            <a:r>
              <a:rPr lang="en-US" dirty="0">
                <a:sym typeface="Symbol" pitchFamily="18" charset="2"/>
              </a:rPr>
              <a:t>) Confidence Intervals</a:t>
            </a:r>
            <a:r>
              <a:rPr lang="en-US" dirty="0" smtClean="0">
                <a:sym typeface="Symbol" pitchFamily="18" charset="2"/>
              </a:rPr>
              <a:t>.</a:t>
            </a:r>
          </a:p>
          <a:p>
            <a:pPr lvl="1"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Confidence intervals are only </a:t>
            </a:r>
            <a:r>
              <a:rPr lang="en-US" dirty="0" smtClean="0">
                <a:sym typeface="Symbol" pitchFamily="18" charset="2"/>
              </a:rPr>
              <a:t>for parameters</a:t>
            </a:r>
            <a:r>
              <a:rPr lang="en-US" dirty="0">
                <a:sym typeface="Symbol" pitchFamily="18" charset="2"/>
              </a:rPr>
              <a:t>!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 CI for ,  assumed known  Z.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 CI for ,  unknown  T.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 CI for </a:t>
            </a:r>
            <a:r>
              <a:rPr lang="en-US" baseline="30000" dirty="0">
                <a:sym typeface="Symbol" pitchFamily="18" charset="2"/>
              </a:rPr>
              <a:t>2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dirty="0">
                <a:latin typeface="Symbol" pitchFamily="18" charset="2"/>
                <a:sym typeface="Symbol" pitchFamily="18" charset="2"/>
              </a:rPr>
              <a:t>c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 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endParaRPr lang="en-US" dirty="0">
              <a:sym typeface="Symbol" pitchFamily="18" charset="2"/>
            </a:endParaRP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confidence  wider interval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sample size  narrower interval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E4DB5AE-8615-40E6-9E4F-AF64C2AE13CB}" type="slidenum">
              <a:rPr lang="en-US" sz="1400" smtClean="0"/>
              <a:pPr/>
              <a:t>137</a:t>
            </a:fld>
            <a:endParaRPr lang="en-US" sz="1400" smtClean="0"/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990600" y="457200"/>
            <a:ext cx="487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Language for making these distinctions</a:t>
            </a:r>
          </a:p>
        </p:txBody>
      </p:sp>
      <p:sp>
        <p:nvSpPr>
          <p:cNvPr id="3078" name="Line 3"/>
          <p:cNvSpPr>
            <a:spLocks noChangeShapeType="1"/>
          </p:cNvSpPr>
          <p:nvPr/>
        </p:nvSpPr>
        <p:spPr bwMode="auto">
          <a:xfrm>
            <a:off x="1371600" y="9906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1143000" y="1143000"/>
            <a:ext cx="4648200" cy="725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/>
              <a:t>Population</a:t>
            </a: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/>
              <a:t>Size N (usually </a:t>
            </a:r>
            <a:r>
              <a:rPr lang="en-US" dirty="0">
                <a:sym typeface="Symbol" pitchFamily="18" charset="2"/>
              </a:rPr>
              <a:t>)</a:t>
            </a: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/>
              <a:t>Mean = </a:t>
            </a:r>
            <a:r>
              <a:rPr lang="en-US" dirty="0">
                <a:sym typeface="Symbol" pitchFamily="18" charset="2"/>
              </a:rPr>
              <a:t>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sym typeface="Symbol" pitchFamily="18" charset="2"/>
              </a:rPr>
              <a:t>Variance =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b="1" dirty="0"/>
              <a:t>Sample</a:t>
            </a: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/>
              <a:t>Size 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 smtClean="0"/>
              <a:t>Sample Mean </a:t>
            </a:r>
            <a:r>
              <a:rPr lang="en-US" dirty="0"/>
              <a:t>=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/>
              <a:t>Sample variance =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dirty="0"/>
          </a:p>
        </p:txBody>
      </p:sp>
      <p:graphicFrame>
        <p:nvGraphicFramePr>
          <p:cNvPr id="3080" name="Object 5"/>
          <p:cNvGraphicFramePr>
            <a:graphicFrameLocks noChangeAspect="1"/>
          </p:cNvGraphicFramePr>
          <p:nvPr/>
        </p:nvGraphicFramePr>
        <p:xfrm>
          <a:off x="3352800" y="4419600"/>
          <a:ext cx="1508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" name="Equation" r:id="rId3" imgW="152268" imgH="304536" progId="Equation.COEE2">
                  <p:embed/>
                </p:oleObj>
              </mc:Choice>
              <mc:Fallback>
                <p:oleObj name="Equation" r:id="rId3" imgW="152268" imgH="304536" progId="Equation.COEE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19600"/>
                        <a:ext cx="150813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6"/>
          <p:cNvGraphicFramePr>
            <a:graphicFrameLocks noChangeAspect="1"/>
          </p:cNvGraphicFramePr>
          <p:nvPr/>
        </p:nvGraphicFramePr>
        <p:xfrm>
          <a:off x="2438400" y="2717800"/>
          <a:ext cx="22987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Equation" r:id="rId5" imgW="2298700" imgH="355600" progId="Equation.3">
                  <p:embed/>
                </p:oleObj>
              </mc:Choice>
              <mc:Fallback>
                <p:oleObj name="Equation" r:id="rId5" imgW="2298700" imgH="35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717800"/>
                        <a:ext cx="22987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7"/>
          <p:cNvGraphicFramePr>
            <a:graphicFrameLocks noChangeAspect="1"/>
          </p:cNvGraphicFramePr>
          <p:nvPr/>
        </p:nvGraphicFramePr>
        <p:xfrm>
          <a:off x="2895600" y="3505200"/>
          <a:ext cx="3032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Equation" r:id="rId7" imgW="304536" imgH="304536" progId="Equation.3">
                  <p:embed/>
                </p:oleObj>
              </mc:Choice>
              <mc:Fallback>
                <p:oleObj name="Equation" r:id="rId7" imgW="304536" imgH="3045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05200"/>
                        <a:ext cx="303213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8"/>
          <p:cNvGraphicFramePr>
            <a:graphicFrameLocks noChangeAspect="1"/>
          </p:cNvGraphicFramePr>
          <p:nvPr/>
        </p:nvGraphicFramePr>
        <p:xfrm>
          <a:off x="2032000" y="4140200"/>
          <a:ext cx="30861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Equation" r:id="rId9" imgW="3086100" imgH="406400" progId="Equation.3">
                  <p:embed/>
                </p:oleObj>
              </mc:Choice>
              <mc:Fallback>
                <p:oleObj name="Equation" r:id="rId9" imgW="3086100" imgH="406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4140200"/>
                        <a:ext cx="30861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743078"/>
              </p:ext>
            </p:extLst>
          </p:nvPr>
        </p:nvGraphicFramePr>
        <p:xfrm>
          <a:off x="3276600" y="5791200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0" name="Equation" r:id="rId11" imgW="253890" imgH="279279" progId="Equation.3">
                  <p:embed/>
                </p:oleObj>
              </mc:Choice>
              <mc:Fallback>
                <p:oleObj name="Equation" r:id="rId11" imgW="253890" imgH="27927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791200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5" name="Object 10"/>
          <p:cNvGraphicFramePr>
            <a:graphicFrameLocks noChangeAspect="1"/>
          </p:cNvGraphicFramePr>
          <p:nvPr/>
        </p:nvGraphicFramePr>
        <p:xfrm>
          <a:off x="3733800" y="7086600"/>
          <a:ext cx="2397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1" name="Equation" r:id="rId13" imgW="241195" imgH="304668" progId="Equation.3">
                  <p:embed/>
                </p:oleObj>
              </mc:Choice>
              <mc:Fallback>
                <p:oleObj name="Equation" r:id="rId13" imgW="241195" imgH="30466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7086600"/>
                        <a:ext cx="239713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6" name="Object 11"/>
          <p:cNvGraphicFramePr>
            <a:graphicFrameLocks noChangeAspect="1"/>
          </p:cNvGraphicFramePr>
          <p:nvPr/>
        </p:nvGraphicFramePr>
        <p:xfrm>
          <a:off x="2590800" y="7467600"/>
          <a:ext cx="22479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" name="Equation" r:id="rId15" imgW="2247900" imgH="660400" progId="Equation.3">
                  <p:embed/>
                </p:oleObj>
              </mc:Choice>
              <mc:Fallback>
                <p:oleObj name="Equation" r:id="rId15" imgW="2247900" imgH="660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7467600"/>
                        <a:ext cx="22479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7" name="Object 12"/>
          <p:cNvGraphicFramePr>
            <a:graphicFrameLocks noChangeAspect="1"/>
          </p:cNvGraphicFramePr>
          <p:nvPr/>
        </p:nvGraphicFramePr>
        <p:xfrm>
          <a:off x="2743200" y="6248400"/>
          <a:ext cx="12446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" name="Equation" r:id="rId17" imgW="1244600" imgH="635000" progId="Equation.3">
                  <p:embed/>
                </p:oleObj>
              </mc:Choice>
              <mc:Fallback>
                <p:oleObj name="Equation" r:id="rId17" imgW="1244600" imgH="635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6248400"/>
                        <a:ext cx="12446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138</a:t>
            </a:fld>
            <a:endParaRPr lang="en-US" sz="1400" smtClean="0"/>
          </a:p>
        </p:txBody>
      </p:sp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1219200" y="457200"/>
            <a:ext cx="4419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 smtClean="0"/>
              <a:t>Generalizing </a:t>
            </a:r>
            <a:r>
              <a:rPr lang="en-US" b="1" dirty="0"/>
              <a:t>the sample to the population</a:t>
            </a:r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5943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Issue: We can calculate the sample mean and sample variance from our data, but the true mean and true variance </a:t>
            </a:r>
            <a:r>
              <a:rPr lang="en-US" dirty="0" smtClean="0"/>
              <a:t>are </a:t>
            </a:r>
            <a:r>
              <a:rPr lang="en-US" dirty="0"/>
              <a:t>generally </a:t>
            </a:r>
            <a:r>
              <a:rPr lang="en-US" dirty="0" smtClean="0"/>
              <a:t>unknown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Fortunately, statisticians have </a:t>
            </a:r>
            <a:r>
              <a:rPr lang="en-US" dirty="0" smtClean="0"/>
              <a:t>learnt </a:t>
            </a:r>
            <a:r>
              <a:rPr lang="en-US" dirty="0"/>
              <a:t>some things about how to </a:t>
            </a:r>
            <a:r>
              <a:rPr lang="en-US" dirty="0" smtClean="0"/>
              <a:t>recover* </a:t>
            </a:r>
            <a:r>
              <a:rPr lang="en-US" dirty="0"/>
              <a:t>the true mean and true variance based only on sample means and sample </a:t>
            </a:r>
            <a:r>
              <a:rPr lang="en-US" dirty="0" smtClean="0"/>
              <a:t>variances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with high probability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139</a:t>
            </a:fld>
            <a:endParaRPr lang="en-US" sz="1400" smtClean="0"/>
          </a:p>
        </p:txBody>
      </p:sp>
      <p:sp>
        <p:nvSpPr>
          <p:cNvPr id="11269" name="Text Box 2"/>
          <p:cNvSpPr txBox="1">
            <a:spLocks noChangeArrowheads="1"/>
          </p:cNvSpPr>
          <p:nvPr/>
        </p:nvSpPr>
        <p:spPr bwMode="auto">
          <a:xfrm>
            <a:off x="1219200" y="742890"/>
            <a:ext cx="441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How do </a:t>
            </a:r>
            <a:r>
              <a:rPr lang="en-US" b="1" dirty="0" smtClean="0"/>
              <a:t>sample </a:t>
            </a:r>
            <a:r>
              <a:rPr lang="en-US" b="1" dirty="0"/>
              <a:t>means </a:t>
            </a:r>
            <a:r>
              <a:rPr lang="en-US" b="1" dirty="0" smtClean="0"/>
              <a:t>behave?</a:t>
            </a:r>
            <a:endParaRPr lang="en-US" b="1" dirty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50471" y="1822824"/>
                <a:ext cx="464072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Suppose we observe data X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X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We can 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exactly, but what can we say about μ?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Idea: μ is probably close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Goal: Make this more rigorous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1" y="1822824"/>
                <a:ext cx="4640729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44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140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Sums of Normal Random Variables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5400189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141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Sums of Normal Random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4487"/>
            <a:ext cx="3408145" cy="2144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3" y="3526200"/>
            <a:ext cx="3315954" cy="20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2017</a:t>
            </a:r>
            <a:endParaRPr lang="en-US" sz="140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sz="1400" smtClean="0"/>
              <a:t>Summer Institutes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D63A83-ABAE-46DF-8B23-991D80120D90}" type="slidenum">
              <a:rPr lang="en-US" sz="1400" smtClean="0"/>
              <a:pPr/>
              <a:t>142</a:t>
            </a:fld>
            <a:endParaRPr lang="en-US" sz="1400" smtClean="0"/>
          </a:p>
        </p:txBody>
      </p:sp>
      <p:sp>
        <p:nvSpPr>
          <p:cNvPr id="11270" name="Line 3"/>
          <p:cNvSpPr>
            <a:spLocks noChangeShapeType="1"/>
          </p:cNvSpPr>
          <p:nvPr/>
        </p:nvSpPr>
        <p:spPr bwMode="auto">
          <a:xfrm>
            <a:off x="1371600" y="12954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19200" y="685800"/>
            <a:ext cx="441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/>
              <a:t>Sums of Normal Random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4487"/>
            <a:ext cx="3408145" cy="2144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3" y="3526200"/>
            <a:ext cx="3315954" cy="2086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19" y="4746519"/>
            <a:ext cx="3219926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511_95">
  <a:themeElements>
    <a:clrScheme name="b511_9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511_95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511_9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511_9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511_9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511_9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511_9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511_9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511_9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C:\MSOffice\Templates\Presentations\b511_95.pot</Template>
  <TotalTime>6492</TotalTime>
  <Words>1152</Words>
  <Application>Microsoft Macintosh PowerPoint</Application>
  <PresentationFormat>Overhead</PresentationFormat>
  <Paragraphs>319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Cambria Math</vt:lpstr>
      <vt:lpstr>Symbol</vt:lpstr>
      <vt:lpstr>Times New Roman</vt:lpstr>
      <vt:lpstr>b511_95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James P. Hughes</dc:creator>
  <cp:lastModifiedBy>adwillis</cp:lastModifiedBy>
  <cp:revision>158</cp:revision>
  <cp:lastPrinted>2011-06-04T00:30:14Z</cp:lastPrinted>
  <dcterms:created xsi:type="dcterms:W3CDTF">1999-08-27T19:11:50Z</dcterms:created>
  <dcterms:modified xsi:type="dcterms:W3CDTF">2018-07-10T19:03:57Z</dcterms:modified>
</cp:coreProperties>
</file>